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5"/>
    </p:embeddedFont>
    <p:embeddedFont>
      <p:font typeface="Montserrat Bold" panose="00000800000000000000" charset="0"/>
      <p:regular r:id="rId16"/>
    </p:embeddedFont>
    <p:embeddedFont>
      <p:font typeface="Montserrat Heavy" panose="020B0604020202020204" charset="0"/>
      <p:regular r:id="rId17"/>
    </p:embeddedFont>
    <p:embeddedFont>
      <p:font typeface="Montserrat Semi-Bold" panose="020B0604020202020204" charset="0"/>
      <p:regular r:id="rId18"/>
    </p:embeddedFont>
    <p:embeddedFont>
      <p:font typeface="Open Sauce Heavy" panose="020B0604020202020204" charset="0"/>
      <p:regular r:id="rId19"/>
    </p:embeddedFont>
    <p:embeddedFont>
      <p:font typeface="TT Rounds Condensed" panose="020B0604020202020204" charset="0"/>
      <p:regular r:id="rId20"/>
    </p:embeddedFont>
    <p:embeddedFont>
      <p:font typeface="TT Rounds Condensed Bold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fritelchurnapp.streamlit.app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svg"/><Relationship Id="rId3" Type="http://schemas.openxmlformats.org/officeDocument/2006/relationships/image" Target="../media/image22.svg"/><Relationship Id="rId21" Type="http://schemas.openxmlformats.org/officeDocument/2006/relationships/image" Target="../media/image40.svg"/><Relationship Id="rId34" Type="http://schemas.openxmlformats.org/officeDocument/2006/relationships/image" Target="../media/image53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41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Relationship Id="rId35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00" r="-1750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324600" y="542570"/>
            <a:ext cx="5317566" cy="111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8"/>
              </a:lnSpc>
            </a:pPr>
            <a:r>
              <a:rPr lang="en-US" sz="5998">
                <a:solidFill>
                  <a:srgbClr val="F48C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8970" y="7962900"/>
            <a:ext cx="8065018" cy="7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AUGUST 10,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0800" y="3519975"/>
            <a:ext cx="12464985" cy="297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2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AFRICAN TELECOMMUNICATIONS COMPANY</a:t>
            </a:r>
          </a:p>
          <a:p>
            <a:pPr algn="ctr">
              <a:lnSpc>
                <a:spcPts val="5880"/>
              </a:lnSpc>
            </a:pPr>
            <a:endParaRPr lang="en-US" sz="5203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5880"/>
              </a:lnSpc>
            </a:pPr>
            <a:r>
              <a:rPr lang="en-US" sz="52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CAPSTONE PROJECT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78830" y="1771650"/>
            <a:ext cx="6530340" cy="38100"/>
            <a:chOff x="0" y="0"/>
            <a:chExt cx="8707120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1400" y="1771649"/>
            <a:ext cx="10463584" cy="6611409"/>
            <a:chOff x="0" y="0"/>
            <a:chExt cx="14833600" cy="9372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3600" cy="9372600"/>
            </a:xfrm>
            <a:custGeom>
              <a:avLst/>
              <a:gdLst/>
              <a:ahLst/>
              <a:cxnLst/>
              <a:rect l="l" t="t" r="r" b="b"/>
              <a:pathLst>
                <a:path w="14833600" h="9372600">
                  <a:moveTo>
                    <a:pt x="0" y="0"/>
                  </a:moveTo>
                  <a:lnTo>
                    <a:pt x="14833600" y="0"/>
                  </a:lnTo>
                  <a:lnTo>
                    <a:pt x="14833600" y="9372600"/>
                  </a:lnTo>
                  <a:lnTo>
                    <a:pt x="0" y="937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47" r="-54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810000" y="288794"/>
            <a:ext cx="9454604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 DEPLOYMENT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81400" y="8972550"/>
            <a:ext cx="9713863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r>
              <a:rPr lang="en-US" sz="3200" u="sng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afritelchurnapp.streamlit.app/"/>
              </a:rPr>
              <a:t>https://afritelchurnapp.streamlit.app</a:t>
            </a:r>
          </a:p>
        </p:txBody>
      </p:sp>
      <p:grpSp>
        <p:nvGrpSpPr>
          <p:cNvPr id="6" name="Group 6"/>
          <p:cNvGrpSpPr/>
          <p:nvPr/>
        </p:nvGrpSpPr>
        <p:grpSpPr>
          <a:xfrm rot="-7859462">
            <a:off x="-6625611" y="-1158085"/>
            <a:ext cx="8919411" cy="5009578"/>
            <a:chOff x="0" y="0"/>
            <a:chExt cx="24420947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420957" cy="13716000"/>
            </a:xfrm>
            <a:custGeom>
              <a:avLst/>
              <a:gdLst/>
              <a:ahLst/>
              <a:cxnLst/>
              <a:rect l="l" t="t" r="r" b="b"/>
              <a:pathLst>
                <a:path w="24420957" h="13716000">
                  <a:moveTo>
                    <a:pt x="0" y="0"/>
                  </a:moveTo>
                  <a:lnTo>
                    <a:pt x="24420957" y="0"/>
                  </a:lnTo>
                  <a:lnTo>
                    <a:pt x="2442095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339" b="-933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7859462">
            <a:off x="-6823674" y="1784600"/>
            <a:ext cx="8919411" cy="5009578"/>
            <a:chOff x="0" y="0"/>
            <a:chExt cx="24420947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20957" cy="13716000"/>
            </a:xfrm>
            <a:custGeom>
              <a:avLst/>
              <a:gdLst/>
              <a:ahLst/>
              <a:cxnLst/>
              <a:rect l="l" t="t" r="r" b="b"/>
              <a:pathLst>
                <a:path w="24420957" h="13716000">
                  <a:moveTo>
                    <a:pt x="0" y="0"/>
                  </a:moveTo>
                  <a:lnTo>
                    <a:pt x="24420957" y="0"/>
                  </a:lnTo>
                  <a:lnTo>
                    <a:pt x="2442095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339" b="-933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7859462">
            <a:off x="-7763895" y="4762243"/>
            <a:ext cx="8919411" cy="5009578"/>
            <a:chOff x="0" y="0"/>
            <a:chExt cx="24420947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420957" cy="13716000"/>
            </a:xfrm>
            <a:custGeom>
              <a:avLst/>
              <a:gdLst/>
              <a:ahLst/>
              <a:cxnLst/>
              <a:rect l="l" t="t" r="r" b="b"/>
              <a:pathLst>
                <a:path w="24420957" h="13716000">
                  <a:moveTo>
                    <a:pt x="0" y="0"/>
                  </a:moveTo>
                  <a:lnTo>
                    <a:pt x="24420957" y="0"/>
                  </a:lnTo>
                  <a:lnTo>
                    <a:pt x="2442095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9339" b="-9339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3016" y="4653784"/>
            <a:ext cx="5662784" cy="48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55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343400" y="-1943100"/>
            <a:ext cx="7924800" cy="5181600"/>
            <a:chOff x="0" y="0"/>
            <a:chExt cx="10566400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630400" y="6591300"/>
            <a:ext cx="7010400" cy="4267200"/>
            <a:chOff x="0" y="0"/>
            <a:chExt cx="9347200" cy="568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47200" cy="5689600"/>
            </a:xfrm>
            <a:custGeom>
              <a:avLst/>
              <a:gdLst/>
              <a:ahLst/>
              <a:cxnLst/>
              <a:rect l="l" t="t" r="r" b="b"/>
              <a:pathLst>
                <a:path w="9347200" h="5689600">
                  <a:moveTo>
                    <a:pt x="0" y="0"/>
                  </a:moveTo>
                  <a:lnTo>
                    <a:pt x="9347200" y="0"/>
                  </a:lnTo>
                  <a:lnTo>
                    <a:pt x="9347200" y="5689600"/>
                  </a:lnTo>
                  <a:lnTo>
                    <a:pt x="0" y="56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753" b="-4753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8705" y="4694067"/>
            <a:ext cx="13391345" cy="38100"/>
            <a:chOff x="0" y="0"/>
            <a:chExt cx="17855127" cy="50800"/>
          </a:xfrm>
        </p:grpSpPr>
        <p:sp>
          <p:nvSpPr>
            <p:cNvPr id="3" name="Freeform 3"/>
            <p:cNvSpPr/>
            <p:nvPr/>
          </p:nvSpPr>
          <p:spPr>
            <a:xfrm>
              <a:off x="25400" y="0"/>
              <a:ext cx="17804385" cy="50800"/>
            </a:xfrm>
            <a:custGeom>
              <a:avLst/>
              <a:gdLst/>
              <a:ahLst/>
              <a:cxnLst/>
              <a:rect l="l" t="t" r="r" b="b"/>
              <a:pathLst>
                <a:path w="17804385" h="50800">
                  <a:moveTo>
                    <a:pt x="0" y="0"/>
                  </a:moveTo>
                  <a:lnTo>
                    <a:pt x="17804385" y="0"/>
                  </a:lnTo>
                  <a:lnTo>
                    <a:pt x="1780438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14400" y="1444520"/>
            <a:ext cx="579685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 Classifier (new_xgb_model.pkl)</a:t>
            </a:r>
            <a:r>
              <a:rPr lang="en-US" sz="20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788324"/>
            <a:ext cx="3900789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Adopted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4696" y="5842117"/>
            <a:ext cx="39007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87087" y="789664"/>
            <a:ext cx="390078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id="8" name="Freeform 8"/>
          <p:cNvSpPr/>
          <p:nvPr/>
        </p:nvSpPr>
        <p:spPr>
          <a:xfrm>
            <a:off x="1649572" y="4381306"/>
            <a:ext cx="618183" cy="618183"/>
          </a:xfrm>
          <a:custGeom>
            <a:avLst/>
            <a:gdLst/>
            <a:ahLst/>
            <a:cxnLst/>
            <a:rect l="l" t="t" r="r" b="b"/>
            <a:pathLst>
              <a:path w="618183" h="618183">
                <a:moveTo>
                  <a:pt x="0" y="0"/>
                </a:moveTo>
                <a:lnTo>
                  <a:pt x="618183" y="0"/>
                </a:lnTo>
                <a:lnTo>
                  <a:pt x="618183" y="618183"/>
                </a:lnTo>
                <a:lnTo>
                  <a:pt x="0" y="61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39613" y="3406688"/>
            <a:ext cx="38100" cy="1325479"/>
            <a:chOff x="0" y="0"/>
            <a:chExt cx="50800" cy="1767305"/>
          </a:xfrm>
        </p:grpSpPr>
        <p:sp>
          <p:nvSpPr>
            <p:cNvPr id="10" name="Freeform 10"/>
            <p:cNvSpPr/>
            <p:nvPr/>
          </p:nvSpPr>
          <p:spPr>
            <a:xfrm>
              <a:off x="0" y="25400"/>
              <a:ext cx="50800" cy="1716532"/>
            </a:xfrm>
            <a:custGeom>
              <a:avLst/>
              <a:gdLst/>
              <a:ahLst/>
              <a:cxnLst/>
              <a:rect l="l" t="t" r="r" b="b"/>
              <a:pathLst>
                <a:path w="50800" h="1716532">
                  <a:moveTo>
                    <a:pt x="0" y="1716532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71653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8144672" y="4372545"/>
            <a:ext cx="618183" cy="1335563"/>
          </a:xfrm>
          <a:custGeom>
            <a:avLst/>
            <a:gdLst/>
            <a:ahLst/>
            <a:cxnLst/>
            <a:rect l="l" t="t" r="r" b="b"/>
            <a:pathLst>
              <a:path w="618183" h="1335563">
                <a:moveTo>
                  <a:pt x="0" y="0"/>
                </a:moveTo>
                <a:lnTo>
                  <a:pt x="618183" y="0"/>
                </a:lnTo>
                <a:lnTo>
                  <a:pt x="618183" y="1335563"/>
                </a:lnTo>
                <a:lnTo>
                  <a:pt x="0" y="1335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157076" y="4407440"/>
            <a:ext cx="618183" cy="618183"/>
            <a:chOff x="0" y="0"/>
            <a:chExt cx="824244" cy="8242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4230" cy="824230"/>
            </a:xfrm>
            <a:custGeom>
              <a:avLst/>
              <a:gdLst/>
              <a:ahLst/>
              <a:cxnLst/>
              <a:rect l="l" t="t" r="r" b="b"/>
              <a:pathLst>
                <a:path w="824230" h="824230">
                  <a:moveTo>
                    <a:pt x="412115" y="0"/>
                  </a:moveTo>
                  <a:cubicBezTo>
                    <a:pt x="184531" y="0"/>
                    <a:pt x="0" y="184531"/>
                    <a:pt x="0" y="412115"/>
                  </a:cubicBezTo>
                  <a:cubicBezTo>
                    <a:pt x="0" y="639699"/>
                    <a:pt x="184531" y="824230"/>
                    <a:pt x="412115" y="824230"/>
                  </a:cubicBezTo>
                  <a:cubicBezTo>
                    <a:pt x="639699" y="824230"/>
                    <a:pt x="824230" y="639699"/>
                    <a:pt x="824230" y="412115"/>
                  </a:cubicBezTo>
                  <a:cubicBezTo>
                    <a:pt x="824230" y="184531"/>
                    <a:pt x="639699" y="0"/>
                    <a:pt x="412115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449550" y="3613496"/>
            <a:ext cx="38100" cy="1118671"/>
            <a:chOff x="0" y="0"/>
            <a:chExt cx="50800" cy="1491561"/>
          </a:xfrm>
        </p:grpSpPr>
        <p:sp>
          <p:nvSpPr>
            <p:cNvPr id="15" name="Freeform 15"/>
            <p:cNvSpPr/>
            <p:nvPr/>
          </p:nvSpPr>
          <p:spPr>
            <a:xfrm>
              <a:off x="0" y="25400"/>
              <a:ext cx="50800" cy="1440815"/>
            </a:xfrm>
            <a:custGeom>
              <a:avLst/>
              <a:gdLst/>
              <a:ahLst/>
              <a:cxnLst/>
              <a:rect l="l" t="t" r="r" b="b"/>
              <a:pathLst>
                <a:path w="50800" h="1440815">
                  <a:moveTo>
                    <a:pt x="0" y="1440815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144081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362544" y="1501544"/>
            <a:ext cx="4978598" cy="153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Explore the possibility of combining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two or more models in efforts to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improve accuracy.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Neural networks in Predictions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840" y="2021761"/>
            <a:ext cx="5984899" cy="115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Accuracy score: 84%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Trained on 8 top features from the dataset.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Very good precision for each 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7805" y="6586167"/>
            <a:ext cx="8763480" cy="192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Implement retention strategies in Dakar.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Conduct surveys to collect feedback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From churned customers to understand reasons</a:t>
            </a:r>
          </a:p>
          <a:p>
            <a:pPr marL="301625" lvl="1" indent="-150812" algn="l">
              <a:lnSpc>
                <a:spcPts val="2999"/>
              </a:lnSpc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Their decision to leave.</a:t>
            </a:r>
          </a:p>
          <a:p>
            <a:pPr marL="301625" lvl="1" indent="-150812" algn="l">
              <a:lnSpc>
                <a:spcPts val="2999"/>
              </a:lnSpc>
              <a:buFont typeface="Arial"/>
              <a:buChar char="•"/>
            </a:pP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Analyze patterns of customer behaviors and predict future churn.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00" r="-1750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745799" y="870729"/>
            <a:ext cx="6142093" cy="81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904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70726" y="2576576"/>
            <a:ext cx="8521185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48400" y="4200098"/>
            <a:ext cx="8370648" cy="370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EUGENE TETTEY AYERKAIN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HOCKET APERSIL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IBEKWE FAVOR M.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DACOSTA AGYEI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JULIET OLUSOLA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SARAH KINFUL</a:t>
            </a:r>
          </a:p>
          <a:p>
            <a:pPr marL="676661" lvl="2" indent="-225554" algn="l">
              <a:lnSpc>
                <a:spcPts val="4143"/>
              </a:lnSpc>
              <a:buAutoNum type="arabicPeriod"/>
            </a:pPr>
            <a:r>
              <a:rPr lang="en-US" sz="29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CALIS SEYI SAMUEL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51676" y="1685218"/>
            <a:ext cx="6530340" cy="38100"/>
            <a:chOff x="0" y="0"/>
            <a:chExt cx="8707120" cy="50800"/>
          </a:xfrm>
        </p:grpSpPr>
        <p:sp>
          <p:nvSpPr>
            <p:cNvPr id="8" name="Freeform 8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2594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243714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36147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479244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59700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63235" y="2277221"/>
            <a:ext cx="6782619" cy="4849813"/>
          </a:xfrm>
          <a:custGeom>
            <a:avLst/>
            <a:gdLst/>
            <a:ahLst/>
            <a:cxnLst/>
            <a:rect l="l" t="t" r="r" b="b"/>
            <a:pathLst>
              <a:path w="6782619" h="4849813">
                <a:moveTo>
                  <a:pt x="0" y="0"/>
                </a:moveTo>
                <a:lnTo>
                  <a:pt x="6782619" y="0"/>
                </a:lnTo>
                <a:lnTo>
                  <a:pt x="6782619" y="4849813"/>
                </a:lnTo>
                <a:lnTo>
                  <a:pt x="0" y="484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38111" y="4511245"/>
            <a:ext cx="1838587" cy="1394758"/>
          </a:xfrm>
          <a:custGeom>
            <a:avLst/>
            <a:gdLst/>
            <a:ahLst/>
            <a:cxnLst/>
            <a:rect l="l" t="t" r="r" b="b"/>
            <a:pathLst>
              <a:path w="1838587" h="1394758">
                <a:moveTo>
                  <a:pt x="0" y="0"/>
                </a:moveTo>
                <a:lnTo>
                  <a:pt x="1838587" y="0"/>
                </a:lnTo>
                <a:lnTo>
                  <a:pt x="1838587" y="1394758"/>
                </a:lnTo>
                <a:lnTo>
                  <a:pt x="0" y="1394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9795" b="-979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123950"/>
            <a:ext cx="710633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5742" y="2345395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7814623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5742" y="8034069"/>
            <a:ext cx="593954" cy="36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742" y="3463160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9156061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5742" y="9375507"/>
            <a:ext cx="593954" cy="36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5742" y="4580925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5742" y="5698690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742" y="6816455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39091" y="7934220"/>
            <a:ext cx="5939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55113" y="7973824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Deployment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7405" y="5588958"/>
            <a:ext cx="3415205" cy="65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Selection (Base model and Adopted model)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9711" y="2287862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76113" y="9283903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24008" y="3419310"/>
            <a:ext cx="3047775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Aim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76113" y="4463620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Roadmap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55114" y="6792808"/>
            <a:ext cx="3143563" cy="42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KPIs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854961" y="3257755"/>
            <a:ext cx="1565639" cy="1565639"/>
          </a:xfrm>
          <a:custGeom>
            <a:avLst/>
            <a:gdLst/>
            <a:ahLst/>
            <a:cxnLst/>
            <a:rect l="l" t="t" r="r" b="b"/>
            <a:pathLst>
              <a:path w="1565639" h="1565639">
                <a:moveTo>
                  <a:pt x="0" y="0"/>
                </a:moveTo>
                <a:lnTo>
                  <a:pt x="1565639" y="0"/>
                </a:lnTo>
                <a:lnTo>
                  <a:pt x="1565639" y="1565639"/>
                </a:lnTo>
                <a:lnTo>
                  <a:pt x="0" y="1565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813214" y="7603451"/>
            <a:ext cx="7626427" cy="5367098"/>
            <a:chOff x="0" y="0"/>
            <a:chExt cx="10168569" cy="7156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68509" cy="7156069"/>
            </a:xfrm>
            <a:custGeom>
              <a:avLst/>
              <a:gdLst/>
              <a:ahLst/>
              <a:cxnLst/>
              <a:rect l="l" t="t" r="r" b="b"/>
              <a:pathLst>
                <a:path w="10168509" h="7156069">
                  <a:moveTo>
                    <a:pt x="0" y="0"/>
                  </a:moveTo>
                  <a:lnTo>
                    <a:pt x="10168509" y="0"/>
                  </a:lnTo>
                  <a:lnTo>
                    <a:pt x="10168509" y="7156069"/>
                  </a:lnTo>
                  <a:lnTo>
                    <a:pt x="0" y="7156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85801" y="1028700"/>
            <a:ext cx="6172200" cy="8229600"/>
          </a:xfrm>
          <a:custGeom>
            <a:avLst/>
            <a:gdLst/>
            <a:ahLst/>
            <a:cxnLst/>
            <a:rect l="l" t="t" r="r" b="b"/>
            <a:pathLst>
              <a:path w="6172200" h="8229600">
                <a:moveTo>
                  <a:pt x="0" y="0"/>
                </a:moveTo>
                <a:lnTo>
                  <a:pt x="6172200" y="0"/>
                </a:lnTo>
                <a:lnTo>
                  <a:pt x="6172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630" r="-6232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4841529" y="-644889"/>
            <a:ext cx="3994859" cy="2400316"/>
            <a:chOff x="0" y="0"/>
            <a:chExt cx="5326479" cy="3200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6507" cy="3200400"/>
            </a:xfrm>
            <a:custGeom>
              <a:avLst/>
              <a:gdLst/>
              <a:ahLst/>
              <a:cxnLst/>
              <a:rect l="l" t="t" r="r" b="b"/>
              <a:pathLst>
                <a:path w="5326507" h="3200400">
                  <a:moveTo>
                    <a:pt x="0" y="0"/>
                  </a:moveTo>
                  <a:lnTo>
                    <a:pt x="5326507" y="0"/>
                  </a:lnTo>
                  <a:lnTo>
                    <a:pt x="5326507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404774" y="1724025"/>
            <a:ext cx="9174684" cy="6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5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9304" y="3028732"/>
            <a:ext cx="9966096" cy="582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000" spc="26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 the competitive telecommunications industry, customer churn - where customers become inactive and stop purchasing services - is a significant challenge. An African telecommunications service company is particularly concerned about customers ceasing to purchase airtime and data bundles. </a:t>
            </a:r>
          </a:p>
          <a:p>
            <a:pPr algn="l">
              <a:lnSpc>
                <a:spcPts val="3498"/>
              </a:lnSpc>
            </a:pPr>
            <a:endParaRPr lang="en-US" sz="3000" spc="260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algn="l">
              <a:lnSpc>
                <a:spcPts val="3498"/>
              </a:lnSpc>
            </a:pPr>
            <a:endParaRPr lang="en-US" sz="3000" spc="260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  <a:p>
            <a:pPr algn="l">
              <a:lnSpc>
                <a:spcPts val="3498"/>
              </a:lnSpc>
            </a:pPr>
            <a:r>
              <a:rPr lang="en-US" sz="3000" spc="26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This project aims to develop a machine learning model to predict the likelihood of customer churn, helping the company to proactively retain its customer base.</a:t>
            </a:r>
          </a:p>
          <a:p>
            <a:pPr algn="l">
              <a:lnSpc>
                <a:spcPts val="3498"/>
              </a:lnSpc>
            </a:pPr>
            <a:endParaRPr lang="en-US" sz="3000" spc="260">
              <a:solidFill>
                <a:srgbClr val="000000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011260" y="9669085"/>
            <a:ext cx="260644" cy="260644"/>
          </a:xfrm>
          <a:custGeom>
            <a:avLst/>
            <a:gdLst/>
            <a:ahLst/>
            <a:cxnLst/>
            <a:rect l="l" t="t" r="r" b="b"/>
            <a:pathLst>
              <a:path w="260644" h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62696" y="9669085"/>
            <a:ext cx="260644" cy="260644"/>
          </a:xfrm>
          <a:custGeom>
            <a:avLst/>
            <a:gdLst/>
            <a:ahLst/>
            <a:cxnLst/>
            <a:rect l="l" t="t" r="r" b="b"/>
            <a:pathLst>
              <a:path w="260644" h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564756" y="9669085"/>
            <a:ext cx="260644" cy="260644"/>
          </a:xfrm>
          <a:custGeom>
            <a:avLst/>
            <a:gdLst/>
            <a:ahLst/>
            <a:cxnLst/>
            <a:rect l="l" t="t" r="r" b="b"/>
            <a:pathLst>
              <a:path w="260644" h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540414" y="9669085"/>
            <a:ext cx="265625" cy="260644"/>
          </a:xfrm>
          <a:custGeom>
            <a:avLst/>
            <a:gdLst/>
            <a:ahLst/>
            <a:cxnLst/>
            <a:rect l="l" t="t" r="r" b="b"/>
            <a:pathLst>
              <a:path w="265625" h="260644">
                <a:moveTo>
                  <a:pt x="0" y="0"/>
                </a:moveTo>
                <a:lnTo>
                  <a:pt x="265625" y="0"/>
                </a:lnTo>
                <a:lnTo>
                  <a:pt x="265625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55" b="-95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67700" y="-495300"/>
            <a:ext cx="16535400" cy="12592050"/>
            <a:chOff x="0" y="0"/>
            <a:chExt cx="22047200" cy="16789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47200" cy="16789400"/>
            </a:xfrm>
            <a:custGeom>
              <a:avLst/>
              <a:gdLst/>
              <a:ahLst/>
              <a:cxnLst/>
              <a:rect l="l" t="t" r="r" b="b"/>
              <a:pathLst>
                <a:path w="22047200" h="16789400">
                  <a:moveTo>
                    <a:pt x="0" y="0"/>
                  </a:moveTo>
                  <a:lnTo>
                    <a:pt x="22047200" y="0"/>
                  </a:lnTo>
                  <a:lnTo>
                    <a:pt x="22047200" y="16789400"/>
                  </a:lnTo>
                  <a:lnTo>
                    <a:pt x="0" y="1678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123" r="-712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33400" y="4048125"/>
            <a:ext cx="7277100" cy="99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PROJECT AIM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42950" y="5124450"/>
            <a:ext cx="6530340" cy="38100"/>
            <a:chOff x="0" y="0"/>
            <a:chExt cx="8707120" cy="50800"/>
          </a:xfrm>
        </p:grpSpPr>
        <p:sp>
          <p:nvSpPr>
            <p:cNvPr id="6" name="Freeform 6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464040" y="5560695"/>
            <a:ext cx="8199120" cy="18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By leveraging customer data, the model will identify customers at risk of churning. Enabling the company to implement target retention strategies and interventions.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4040" y="1927168"/>
            <a:ext cx="8199120" cy="231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primary aim of this project is to build a predictive model that assesses the likelihood of customers becoming </a:t>
            </a:r>
            <a:r>
              <a:rPr lang="en-US" sz="3000" spc="28">
                <a:solidFill>
                  <a:srgbClr val="000000"/>
                </a:solidFill>
                <a:latin typeface="TT Rounds Condensed Bold Italics"/>
                <a:ea typeface="TT Rounds Condensed Bold Italics"/>
                <a:cs typeface="TT Rounds Condensed Bold Italics"/>
                <a:sym typeface="TT Rounds Condensed Bold Italics"/>
              </a:rPr>
              <a:t>inactive </a:t>
            </a: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and discontinuing their purchase of airtime and data after a period of 90 days.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974" y="571500"/>
            <a:ext cx="16499426" cy="9038478"/>
          </a:xfrm>
          <a:custGeom>
            <a:avLst/>
            <a:gdLst/>
            <a:ahLst/>
            <a:cxnLst/>
            <a:rect l="l" t="t" r="r" b="b"/>
            <a:pathLst>
              <a:path w="16499426" h="9038478">
                <a:moveTo>
                  <a:pt x="0" y="0"/>
                </a:moveTo>
                <a:lnTo>
                  <a:pt x="16499426" y="0"/>
                </a:lnTo>
                <a:lnTo>
                  <a:pt x="16499426" y="9038478"/>
                </a:lnTo>
                <a:lnTo>
                  <a:pt x="0" y="903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4225" y="4471670"/>
            <a:ext cx="8899550" cy="12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ROADMAP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495800" y="-1943100"/>
            <a:ext cx="7924800" cy="5181600"/>
            <a:chOff x="0" y="0"/>
            <a:chExt cx="10566400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325600" y="7048500"/>
            <a:ext cx="7924800" cy="5181600"/>
            <a:chOff x="0" y="0"/>
            <a:chExt cx="10566400" cy="690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86073" y="0"/>
            <a:ext cx="4204811" cy="10287000"/>
          </a:xfrm>
          <a:custGeom>
            <a:avLst/>
            <a:gdLst/>
            <a:ahLst/>
            <a:cxnLst/>
            <a:rect l="l" t="t" r="r" b="b"/>
            <a:pathLst>
              <a:path w="4204811" h="10287000">
                <a:moveTo>
                  <a:pt x="0" y="0"/>
                </a:moveTo>
                <a:lnTo>
                  <a:pt x="4204811" y="0"/>
                </a:lnTo>
                <a:lnTo>
                  <a:pt x="42048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0" b="-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17857" y="2563135"/>
            <a:ext cx="38100" cy="1732318"/>
            <a:chOff x="0" y="0"/>
            <a:chExt cx="50800" cy="2309757"/>
          </a:xfrm>
        </p:grpSpPr>
        <p:sp>
          <p:nvSpPr>
            <p:cNvPr id="4" name="Freeform 4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9DD5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825251" y="2563135"/>
            <a:ext cx="38100" cy="1732318"/>
            <a:chOff x="0" y="0"/>
            <a:chExt cx="50800" cy="2309757"/>
          </a:xfrm>
        </p:grpSpPr>
        <p:sp>
          <p:nvSpPr>
            <p:cNvPr id="6" name="Freeform 6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6D67C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317857" y="4886003"/>
            <a:ext cx="38100" cy="1732318"/>
            <a:chOff x="0" y="0"/>
            <a:chExt cx="50800" cy="2309757"/>
          </a:xfrm>
        </p:grpSpPr>
        <p:sp>
          <p:nvSpPr>
            <p:cNvPr id="8" name="Freeform 8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46CF9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825251" y="4886003"/>
            <a:ext cx="38100" cy="1732318"/>
            <a:chOff x="0" y="0"/>
            <a:chExt cx="50800" cy="2309757"/>
          </a:xfrm>
        </p:grpSpPr>
        <p:sp>
          <p:nvSpPr>
            <p:cNvPr id="10" name="Freeform 10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4565A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17857" y="7208870"/>
            <a:ext cx="38100" cy="1732318"/>
            <a:chOff x="0" y="0"/>
            <a:chExt cx="50800" cy="2309757"/>
          </a:xfrm>
        </p:grpSpPr>
        <p:sp>
          <p:nvSpPr>
            <p:cNvPr id="12" name="Freeform 12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68C6D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825251" y="7208870"/>
            <a:ext cx="38100" cy="1732318"/>
            <a:chOff x="0" y="0"/>
            <a:chExt cx="50800" cy="2309757"/>
          </a:xfrm>
        </p:grpSpPr>
        <p:sp>
          <p:nvSpPr>
            <p:cNvPr id="14" name="Freeform 14"/>
            <p:cNvSpPr/>
            <p:nvPr/>
          </p:nvSpPr>
          <p:spPr>
            <a:xfrm>
              <a:off x="0" y="25400"/>
              <a:ext cx="50800" cy="2258949"/>
            </a:xfrm>
            <a:custGeom>
              <a:avLst/>
              <a:gdLst/>
              <a:ahLst/>
              <a:cxnLst/>
              <a:rect l="l" t="t" r="r" b="b"/>
              <a:pathLst>
                <a:path w="50800" h="2258949">
                  <a:moveTo>
                    <a:pt x="0" y="2258949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2258949"/>
                  </a:lnTo>
                  <a:close/>
                </a:path>
              </a:pathLst>
            </a:custGeom>
            <a:solidFill>
              <a:srgbClr val="309DE7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2186073" y="7702308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46927" y="7903686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186073" y="5105400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46927" y="5306777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247870" y="6401954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408724" y="6603331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247870" y="3774321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408724" y="3975699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186073" y="2546592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346927" y="2747969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247870" y="1146689"/>
            <a:ext cx="1143014" cy="1435496"/>
          </a:xfrm>
          <a:custGeom>
            <a:avLst/>
            <a:gdLst/>
            <a:ahLst/>
            <a:cxnLst/>
            <a:rect l="l" t="t" r="r" b="b"/>
            <a:pathLst>
              <a:path w="1143014" h="1435496">
                <a:moveTo>
                  <a:pt x="0" y="0"/>
                </a:moveTo>
                <a:lnTo>
                  <a:pt x="1143014" y="0"/>
                </a:lnTo>
                <a:lnTo>
                  <a:pt x="1143014" y="1435496"/>
                </a:lnTo>
                <a:lnTo>
                  <a:pt x="0" y="1435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8" r="-31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408724" y="1348066"/>
            <a:ext cx="821306" cy="821306"/>
          </a:xfrm>
          <a:custGeom>
            <a:avLst/>
            <a:gdLst/>
            <a:ahLst/>
            <a:cxnLst/>
            <a:rect l="l" t="t" r="r" b="b"/>
            <a:pathLst>
              <a:path w="821306" h="821306">
                <a:moveTo>
                  <a:pt x="0" y="0"/>
                </a:moveTo>
                <a:lnTo>
                  <a:pt x="821306" y="0"/>
                </a:lnTo>
                <a:lnTo>
                  <a:pt x="821306" y="821306"/>
                </a:lnTo>
                <a:lnTo>
                  <a:pt x="0" y="82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31719" y="2981812"/>
            <a:ext cx="848810" cy="840322"/>
          </a:xfrm>
          <a:custGeom>
            <a:avLst/>
            <a:gdLst/>
            <a:ahLst/>
            <a:cxnLst/>
            <a:rect l="l" t="t" r="r" b="b"/>
            <a:pathLst>
              <a:path w="848810" h="840322">
                <a:moveTo>
                  <a:pt x="0" y="0"/>
                </a:moveTo>
                <a:lnTo>
                  <a:pt x="848810" y="0"/>
                </a:lnTo>
                <a:lnTo>
                  <a:pt x="848810" y="840322"/>
                </a:lnTo>
                <a:lnTo>
                  <a:pt x="0" y="8403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56" r="-56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95099" y="7704612"/>
            <a:ext cx="885430" cy="822343"/>
          </a:xfrm>
          <a:custGeom>
            <a:avLst/>
            <a:gdLst/>
            <a:ahLst/>
            <a:cxnLst/>
            <a:rect l="l" t="t" r="r" b="b"/>
            <a:pathLst>
              <a:path w="885430" h="822343">
                <a:moveTo>
                  <a:pt x="0" y="0"/>
                </a:moveTo>
                <a:lnTo>
                  <a:pt x="885430" y="0"/>
                </a:lnTo>
                <a:lnTo>
                  <a:pt x="885430" y="822343"/>
                </a:lnTo>
                <a:lnTo>
                  <a:pt x="0" y="8223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73" r="-17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93223" y="5247079"/>
            <a:ext cx="787306" cy="837560"/>
          </a:xfrm>
          <a:custGeom>
            <a:avLst/>
            <a:gdLst/>
            <a:ahLst/>
            <a:cxnLst/>
            <a:rect l="l" t="t" r="r" b="b"/>
            <a:pathLst>
              <a:path w="787306" h="837560">
                <a:moveTo>
                  <a:pt x="0" y="0"/>
                </a:moveTo>
                <a:lnTo>
                  <a:pt x="787306" y="0"/>
                </a:lnTo>
                <a:lnTo>
                  <a:pt x="787306" y="837560"/>
                </a:lnTo>
                <a:lnTo>
                  <a:pt x="0" y="83756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t="-397" b="-397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659783" y="2843896"/>
            <a:ext cx="847035" cy="909568"/>
          </a:xfrm>
          <a:custGeom>
            <a:avLst/>
            <a:gdLst/>
            <a:ahLst/>
            <a:cxnLst/>
            <a:rect l="l" t="t" r="r" b="b"/>
            <a:pathLst>
              <a:path w="847035" h="909568">
                <a:moveTo>
                  <a:pt x="0" y="0"/>
                </a:moveTo>
                <a:lnTo>
                  <a:pt x="847035" y="0"/>
                </a:lnTo>
                <a:lnTo>
                  <a:pt x="847035" y="909568"/>
                </a:lnTo>
                <a:lnTo>
                  <a:pt x="0" y="90956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t="-224" b="-22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96301" y="5245778"/>
            <a:ext cx="774000" cy="840163"/>
          </a:xfrm>
          <a:custGeom>
            <a:avLst/>
            <a:gdLst/>
            <a:ahLst/>
            <a:cxnLst/>
            <a:rect l="l" t="t" r="r" b="b"/>
            <a:pathLst>
              <a:path w="774000" h="840163">
                <a:moveTo>
                  <a:pt x="0" y="0"/>
                </a:moveTo>
                <a:lnTo>
                  <a:pt x="774000" y="0"/>
                </a:lnTo>
                <a:lnTo>
                  <a:pt x="774000" y="840163"/>
                </a:lnTo>
                <a:lnTo>
                  <a:pt x="0" y="84016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5" r="-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711074" y="7713377"/>
            <a:ext cx="744454" cy="804815"/>
          </a:xfrm>
          <a:custGeom>
            <a:avLst/>
            <a:gdLst/>
            <a:ahLst/>
            <a:cxnLst/>
            <a:rect l="l" t="t" r="r" b="b"/>
            <a:pathLst>
              <a:path w="744454" h="804815">
                <a:moveTo>
                  <a:pt x="0" y="0"/>
                </a:moveTo>
                <a:lnTo>
                  <a:pt x="744454" y="0"/>
                </a:lnTo>
                <a:lnTo>
                  <a:pt x="744454" y="804815"/>
                </a:lnTo>
                <a:lnTo>
                  <a:pt x="0" y="80481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238" r="-238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31719" y="857250"/>
            <a:ext cx="6945478" cy="91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49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Roadmap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36957" y="3167767"/>
            <a:ext cx="2649115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Reading data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Data shape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Summary statistics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36957" y="2505985"/>
            <a:ext cx="2999037" cy="6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Loading and Inspection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244351" y="3167767"/>
            <a:ext cx="2649115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Tenure mapping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Balancing classes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defining features and Targets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44351" y="2505985"/>
            <a:ext cx="2967952" cy="65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and Feature Engineering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36957" y="5490635"/>
            <a:ext cx="2649115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Dropping irrelevant features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values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Defining categorical and numerical features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736957" y="4809803"/>
            <a:ext cx="299903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244351" y="5490635"/>
            <a:ext cx="2649115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Logistics regression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Decision Tree model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RandomForest Classifier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 Classifier</a:t>
            </a:r>
          </a:p>
          <a:p>
            <a:pPr marL="320041" lvl="2" indent="-106680" algn="l">
              <a:lnSpc>
                <a:spcPts val="2100"/>
              </a:lnSpc>
            </a:pPr>
            <a:endParaRPr lang="en-US" sz="1399">
              <a:solidFill>
                <a:srgbClr val="4D4D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244351" y="4828853"/>
            <a:ext cx="2967952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and Evaluation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36957" y="7813502"/>
            <a:ext cx="2649115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columns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Correlation heatmap</a:t>
            </a:r>
          </a:p>
          <a:p>
            <a:pPr marL="320041" lvl="2" indent="-106680" algn="l">
              <a:lnSpc>
                <a:spcPts val="2100"/>
              </a:lnSpc>
              <a:buFont typeface="Arial"/>
              <a:buChar char="⚬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Churn Distribution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36957" y="7132670"/>
            <a:ext cx="299903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292828" y="7979010"/>
            <a:ext cx="2649115" cy="110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8910" lvl="1" indent="-84455" algn="l">
              <a:lnSpc>
                <a:spcPts val="2100"/>
              </a:lnSpc>
              <a:buFont typeface="Arial"/>
              <a:buChar char="•"/>
            </a:pPr>
            <a:r>
              <a:rPr lang="en-US" sz="13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Adopted Model - </a:t>
            </a:r>
            <a:r>
              <a:rPr lang="en-US" sz="13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 refactored</a:t>
            </a:r>
          </a:p>
          <a:p>
            <a:pPr marL="168910" lvl="1" indent="-84455" algn="l">
              <a:lnSpc>
                <a:spcPts val="2100"/>
              </a:lnSpc>
              <a:buFont typeface="Arial"/>
              <a:buChar char="•"/>
            </a:pPr>
            <a:r>
              <a:rPr lang="en-US" sz="13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</a:p>
          <a:p>
            <a:pPr marL="168910" lvl="1" indent="-84455" algn="l">
              <a:lnSpc>
                <a:spcPts val="2100"/>
              </a:lnSpc>
            </a:pPr>
            <a:endParaRPr lang="en-US" sz="1399">
              <a:solidFill>
                <a:srgbClr val="4D4D4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194223" y="7374006"/>
            <a:ext cx="3708825" cy="46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Deployment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98555" y="8031782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98555" y="5434874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560352" y="6731428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560352" y="4103795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498555" y="2876065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560352" y="1476162"/>
            <a:ext cx="5180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52" name="Freeform 52"/>
          <p:cNvSpPr/>
          <p:nvPr/>
        </p:nvSpPr>
        <p:spPr>
          <a:xfrm>
            <a:off x="0" y="113968"/>
            <a:ext cx="1283563" cy="733948"/>
          </a:xfrm>
          <a:custGeom>
            <a:avLst/>
            <a:gdLst/>
            <a:ahLst/>
            <a:cxnLst/>
            <a:rect l="l" t="t" r="r" b="b"/>
            <a:pathLst>
              <a:path w="1283563" h="733948">
                <a:moveTo>
                  <a:pt x="0" y="0"/>
                </a:moveTo>
                <a:lnTo>
                  <a:pt x="1283563" y="0"/>
                </a:lnTo>
                <a:lnTo>
                  <a:pt x="1283563" y="733948"/>
                </a:lnTo>
                <a:lnTo>
                  <a:pt x="0" y="73394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7913" r="-791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279787" y="9485158"/>
            <a:ext cx="965509" cy="391031"/>
          </a:xfrm>
          <a:custGeom>
            <a:avLst/>
            <a:gdLst/>
            <a:ahLst/>
            <a:cxnLst/>
            <a:rect l="l" t="t" r="r" b="b"/>
            <a:pathLst>
              <a:path w="965509" h="391031">
                <a:moveTo>
                  <a:pt x="0" y="0"/>
                </a:moveTo>
                <a:lnTo>
                  <a:pt x="965509" y="0"/>
                </a:lnTo>
                <a:lnTo>
                  <a:pt x="965509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t="-3255" b="-3255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7537807" y="8255755"/>
            <a:ext cx="1283563" cy="598461"/>
          </a:xfrm>
          <a:custGeom>
            <a:avLst/>
            <a:gdLst/>
            <a:ahLst/>
            <a:cxnLst/>
            <a:rect l="l" t="t" r="r" b="b"/>
            <a:pathLst>
              <a:path w="1283563" h="598461">
                <a:moveTo>
                  <a:pt x="0" y="0"/>
                </a:moveTo>
                <a:lnTo>
                  <a:pt x="1283563" y="0"/>
                </a:lnTo>
                <a:lnTo>
                  <a:pt x="1283563" y="598461"/>
                </a:lnTo>
                <a:lnTo>
                  <a:pt x="0" y="59846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t="-2427" b="-2427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961100" y="667133"/>
            <a:ext cx="596399" cy="361567"/>
          </a:xfrm>
          <a:custGeom>
            <a:avLst/>
            <a:gdLst/>
            <a:ahLst/>
            <a:cxnLst/>
            <a:rect l="l" t="t" r="r" b="b"/>
            <a:pathLst>
              <a:path w="596399" h="361567">
                <a:moveTo>
                  <a:pt x="0" y="0"/>
                </a:moveTo>
                <a:lnTo>
                  <a:pt x="596399" y="0"/>
                </a:lnTo>
                <a:lnTo>
                  <a:pt x="596399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t="-1055" b="-1055"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245297" y="9876189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-205" r="-205"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186700" y="9950472"/>
            <a:ext cx="1072600" cy="336528"/>
          </a:xfrm>
          <a:custGeom>
            <a:avLst/>
            <a:gdLst/>
            <a:ahLst/>
            <a:cxnLst/>
            <a:rect l="l" t="t" r="r" b="b"/>
            <a:pathLst>
              <a:path w="1072600" h="336528">
                <a:moveTo>
                  <a:pt x="0" y="0"/>
                </a:moveTo>
                <a:lnTo>
                  <a:pt x="1072600" y="0"/>
                </a:lnTo>
                <a:lnTo>
                  <a:pt x="1072600" y="336528"/>
                </a:lnTo>
                <a:lnTo>
                  <a:pt x="0" y="33652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t="-770" b="-77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200" y="4276725"/>
            <a:ext cx="9982200" cy="103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4495800" y="-1866900"/>
            <a:ext cx="7924800" cy="5181600"/>
            <a:chOff x="0" y="0"/>
            <a:chExt cx="10566400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325600" y="6743700"/>
            <a:ext cx="7924800" cy="5181600"/>
            <a:chOff x="0" y="0"/>
            <a:chExt cx="10566400" cy="690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6400" cy="6908800"/>
            </a:xfrm>
            <a:custGeom>
              <a:avLst/>
              <a:gdLst/>
              <a:ahLst/>
              <a:cxnLst/>
              <a:rect l="l" t="t" r="r" b="b"/>
              <a:pathLst>
                <a:path w="10566400" h="6908800">
                  <a:moveTo>
                    <a:pt x="0" y="0"/>
                  </a:moveTo>
                  <a:lnTo>
                    <a:pt x="10566400" y="0"/>
                  </a:lnTo>
                  <a:lnTo>
                    <a:pt x="10566400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72" b="-97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3188" y="-5005386"/>
            <a:ext cx="506375" cy="20090088"/>
          </a:xfrm>
          <a:custGeom>
            <a:avLst/>
            <a:gdLst/>
            <a:ahLst/>
            <a:cxnLst/>
            <a:rect l="l" t="t" r="r" b="b"/>
            <a:pathLst>
              <a:path w="506375" h="20090088">
                <a:moveTo>
                  <a:pt x="0" y="0"/>
                </a:moveTo>
                <a:lnTo>
                  <a:pt x="506375" y="0"/>
                </a:lnTo>
                <a:lnTo>
                  <a:pt x="506375" y="20090088"/>
                </a:lnTo>
                <a:lnTo>
                  <a:pt x="0" y="20090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03472" y="5726645"/>
            <a:ext cx="5596769" cy="2697223"/>
            <a:chOff x="0" y="0"/>
            <a:chExt cx="7462359" cy="3596297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7423785" cy="3554984"/>
            </a:xfrm>
            <a:custGeom>
              <a:avLst/>
              <a:gdLst/>
              <a:ahLst/>
              <a:cxnLst/>
              <a:rect l="l" t="t" r="r" b="b"/>
              <a:pathLst>
                <a:path w="7423785" h="3554984">
                  <a:moveTo>
                    <a:pt x="0" y="0"/>
                  </a:moveTo>
                  <a:lnTo>
                    <a:pt x="7423785" y="0"/>
                  </a:lnTo>
                  <a:lnTo>
                    <a:pt x="7423785" y="3554984"/>
                  </a:lnTo>
                  <a:lnTo>
                    <a:pt x="0" y="3554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2" t="-55089" r="-177" b="-5482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474585" cy="3605784"/>
            </a:xfrm>
            <a:custGeom>
              <a:avLst/>
              <a:gdLst/>
              <a:ahLst/>
              <a:cxnLst/>
              <a:rect l="l" t="t" r="r" b="b"/>
              <a:pathLst>
                <a:path w="7474585" h="3605784">
                  <a:moveTo>
                    <a:pt x="25400" y="0"/>
                  </a:moveTo>
                  <a:lnTo>
                    <a:pt x="7449185" y="0"/>
                  </a:lnTo>
                  <a:cubicBezTo>
                    <a:pt x="7463155" y="0"/>
                    <a:pt x="7474585" y="11430"/>
                    <a:pt x="7474585" y="25400"/>
                  </a:cubicBezTo>
                  <a:lnTo>
                    <a:pt x="7474585" y="3580384"/>
                  </a:lnTo>
                  <a:cubicBezTo>
                    <a:pt x="7474585" y="3594354"/>
                    <a:pt x="7463155" y="3605784"/>
                    <a:pt x="7449185" y="3605784"/>
                  </a:cubicBezTo>
                  <a:lnTo>
                    <a:pt x="25400" y="3605784"/>
                  </a:lnTo>
                  <a:cubicBezTo>
                    <a:pt x="11430" y="3605784"/>
                    <a:pt x="0" y="3594354"/>
                    <a:pt x="0" y="358038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580384"/>
                  </a:lnTo>
                  <a:lnTo>
                    <a:pt x="25400" y="3580384"/>
                  </a:lnTo>
                  <a:lnTo>
                    <a:pt x="25400" y="3554984"/>
                  </a:lnTo>
                  <a:lnTo>
                    <a:pt x="7449185" y="3554984"/>
                  </a:lnTo>
                  <a:lnTo>
                    <a:pt x="7449185" y="3580384"/>
                  </a:lnTo>
                  <a:lnTo>
                    <a:pt x="7423785" y="3580384"/>
                  </a:lnTo>
                  <a:lnTo>
                    <a:pt x="7423785" y="25400"/>
                  </a:lnTo>
                  <a:lnTo>
                    <a:pt x="7449185" y="25400"/>
                  </a:lnTo>
                  <a:lnTo>
                    <a:pt x="7449185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934686" y="2028843"/>
            <a:ext cx="3299730" cy="57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20269" y="6789155"/>
            <a:ext cx="2223445" cy="30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2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4849164" y="5553578"/>
            <a:ext cx="816877" cy="2737718"/>
            <a:chOff x="0" y="0"/>
            <a:chExt cx="1089169" cy="3650291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38352" cy="3599434"/>
            </a:xfrm>
            <a:custGeom>
              <a:avLst/>
              <a:gdLst/>
              <a:ahLst/>
              <a:cxnLst/>
              <a:rect l="l" t="t" r="r" b="b"/>
              <a:pathLst>
                <a:path w="1038352" h="3599434">
                  <a:moveTo>
                    <a:pt x="0" y="0"/>
                  </a:moveTo>
                  <a:lnTo>
                    <a:pt x="1038352" y="0"/>
                  </a:lnTo>
                  <a:lnTo>
                    <a:pt x="1038352" y="3599434"/>
                  </a:lnTo>
                  <a:lnTo>
                    <a:pt x="0" y="3599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5772" t="-705" r="-125774" b="-70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89152" cy="3650234"/>
            </a:xfrm>
            <a:custGeom>
              <a:avLst/>
              <a:gdLst/>
              <a:ahLst/>
              <a:cxnLst/>
              <a:rect l="l" t="t" r="r" b="b"/>
              <a:pathLst>
                <a:path w="1089152" h="3650234">
                  <a:moveTo>
                    <a:pt x="25400" y="0"/>
                  </a:moveTo>
                  <a:lnTo>
                    <a:pt x="1063752" y="0"/>
                  </a:lnTo>
                  <a:cubicBezTo>
                    <a:pt x="1077722" y="0"/>
                    <a:pt x="1089152" y="11430"/>
                    <a:pt x="1089152" y="25400"/>
                  </a:cubicBezTo>
                  <a:lnTo>
                    <a:pt x="1089152" y="3624834"/>
                  </a:lnTo>
                  <a:cubicBezTo>
                    <a:pt x="1089152" y="3638804"/>
                    <a:pt x="1077722" y="3650234"/>
                    <a:pt x="1063752" y="3650234"/>
                  </a:cubicBezTo>
                  <a:lnTo>
                    <a:pt x="25400" y="3650234"/>
                  </a:lnTo>
                  <a:cubicBezTo>
                    <a:pt x="11430" y="3650234"/>
                    <a:pt x="0" y="3638804"/>
                    <a:pt x="0" y="362483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624834"/>
                  </a:lnTo>
                  <a:lnTo>
                    <a:pt x="25400" y="3624834"/>
                  </a:lnTo>
                  <a:lnTo>
                    <a:pt x="25400" y="3599434"/>
                  </a:lnTo>
                  <a:lnTo>
                    <a:pt x="1063752" y="3599434"/>
                  </a:lnTo>
                  <a:lnTo>
                    <a:pt x="1063752" y="3624834"/>
                  </a:lnTo>
                  <a:lnTo>
                    <a:pt x="1038352" y="3624834"/>
                  </a:lnTo>
                  <a:lnTo>
                    <a:pt x="1038352" y="25400"/>
                  </a:lnTo>
                  <a:lnTo>
                    <a:pt x="1063752" y="25400"/>
                  </a:lnTo>
                  <a:lnTo>
                    <a:pt x="106375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4849164" y="855435"/>
            <a:ext cx="816877" cy="2886170"/>
            <a:chOff x="0" y="0"/>
            <a:chExt cx="1089169" cy="3848227"/>
          </a:xfrm>
        </p:grpSpPr>
        <p:sp>
          <p:nvSpPr>
            <p:cNvPr id="12" name="Freeform 12"/>
            <p:cNvSpPr/>
            <p:nvPr/>
          </p:nvSpPr>
          <p:spPr>
            <a:xfrm>
              <a:off x="25400" y="25400"/>
              <a:ext cx="1038352" cy="3797427"/>
            </a:xfrm>
            <a:custGeom>
              <a:avLst/>
              <a:gdLst/>
              <a:ahLst/>
              <a:cxnLst/>
              <a:rect l="l" t="t" r="r" b="b"/>
              <a:pathLst>
                <a:path w="1038352" h="3797427">
                  <a:moveTo>
                    <a:pt x="0" y="0"/>
                  </a:moveTo>
                  <a:lnTo>
                    <a:pt x="1038352" y="0"/>
                  </a:lnTo>
                  <a:lnTo>
                    <a:pt x="1038352" y="3797427"/>
                  </a:lnTo>
                  <a:lnTo>
                    <a:pt x="0" y="379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5303" t="-668" r="-135305" b="-66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89152" cy="3848227"/>
            </a:xfrm>
            <a:custGeom>
              <a:avLst/>
              <a:gdLst/>
              <a:ahLst/>
              <a:cxnLst/>
              <a:rect l="l" t="t" r="r" b="b"/>
              <a:pathLst>
                <a:path w="1089152" h="3848227">
                  <a:moveTo>
                    <a:pt x="25400" y="0"/>
                  </a:moveTo>
                  <a:lnTo>
                    <a:pt x="1063752" y="0"/>
                  </a:lnTo>
                  <a:cubicBezTo>
                    <a:pt x="1077722" y="0"/>
                    <a:pt x="1089152" y="11430"/>
                    <a:pt x="1089152" y="25400"/>
                  </a:cubicBezTo>
                  <a:lnTo>
                    <a:pt x="1089152" y="3822827"/>
                  </a:lnTo>
                  <a:cubicBezTo>
                    <a:pt x="1089152" y="3836797"/>
                    <a:pt x="1077722" y="3848227"/>
                    <a:pt x="1063752" y="3848227"/>
                  </a:cubicBezTo>
                  <a:lnTo>
                    <a:pt x="25400" y="3848227"/>
                  </a:lnTo>
                  <a:cubicBezTo>
                    <a:pt x="11430" y="3848227"/>
                    <a:pt x="0" y="3836797"/>
                    <a:pt x="0" y="38228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822827"/>
                  </a:lnTo>
                  <a:lnTo>
                    <a:pt x="25400" y="3822827"/>
                  </a:lnTo>
                  <a:lnTo>
                    <a:pt x="25400" y="3797427"/>
                  </a:lnTo>
                  <a:lnTo>
                    <a:pt x="1063752" y="3797427"/>
                  </a:lnTo>
                  <a:lnTo>
                    <a:pt x="1063752" y="3822827"/>
                  </a:lnTo>
                  <a:lnTo>
                    <a:pt x="1038352" y="3822827"/>
                  </a:lnTo>
                  <a:lnTo>
                    <a:pt x="1038352" y="25400"/>
                  </a:lnTo>
                  <a:lnTo>
                    <a:pt x="1063752" y="25400"/>
                  </a:lnTo>
                  <a:lnTo>
                    <a:pt x="106375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7772400" y="5143500"/>
            <a:ext cx="8009260" cy="3530508"/>
          </a:xfrm>
          <a:custGeom>
            <a:avLst/>
            <a:gdLst/>
            <a:ahLst/>
            <a:cxnLst/>
            <a:rect l="l" t="t" r="r" b="b"/>
            <a:pathLst>
              <a:path w="8009260" h="3530508">
                <a:moveTo>
                  <a:pt x="0" y="0"/>
                </a:moveTo>
                <a:lnTo>
                  <a:pt x="8009260" y="0"/>
                </a:lnTo>
                <a:lnTo>
                  <a:pt x="8009260" y="3530508"/>
                </a:lnTo>
                <a:lnTo>
                  <a:pt x="0" y="353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14447" y="768502"/>
            <a:ext cx="7798281" cy="3283915"/>
          </a:xfrm>
          <a:custGeom>
            <a:avLst/>
            <a:gdLst/>
            <a:ahLst/>
            <a:cxnLst/>
            <a:rect l="l" t="t" r="r" b="b"/>
            <a:pathLst>
              <a:path w="7798281" h="3283915">
                <a:moveTo>
                  <a:pt x="0" y="0"/>
                </a:moveTo>
                <a:lnTo>
                  <a:pt x="7798281" y="0"/>
                </a:lnTo>
                <a:lnTo>
                  <a:pt x="7798281" y="3283915"/>
                </a:lnTo>
                <a:lnTo>
                  <a:pt x="0" y="3283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379</Words>
  <Application>Microsoft Office PowerPoint</Application>
  <PresentationFormat>Custom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Bold</vt:lpstr>
      <vt:lpstr>TT Rounds Condensed Bold Italics</vt:lpstr>
      <vt:lpstr>TT Rounds Condensed</vt:lpstr>
      <vt:lpstr>Montserrat Semi-Bold</vt:lpstr>
      <vt:lpstr>Montserrat Heavy</vt:lpstr>
      <vt:lpstr>Open Sauce Heavy</vt:lpstr>
      <vt:lpstr>Arial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GROUP_ONE_CAPSTONE_PROJECT.pptx</dc:title>
  <cp:lastModifiedBy>Eugene Ayerkain</cp:lastModifiedBy>
  <cp:revision>2</cp:revision>
  <dcterms:created xsi:type="dcterms:W3CDTF">2006-08-16T00:00:00Z</dcterms:created>
  <dcterms:modified xsi:type="dcterms:W3CDTF">2024-08-30T14:47:36Z</dcterms:modified>
  <dc:identifier>DAGPVo_TwFY</dc:identifier>
</cp:coreProperties>
</file>